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6" r:id="rId7"/>
    <p:sldId id="287" r:id="rId8"/>
    <p:sldId id="288" r:id="rId9"/>
    <p:sldId id="261" r:id="rId10"/>
    <p:sldId id="289" r:id="rId11"/>
    <p:sldId id="262" r:id="rId12"/>
    <p:sldId id="263" r:id="rId13"/>
    <p:sldId id="265" r:id="rId14"/>
    <p:sldId id="264" r:id="rId15"/>
    <p:sldId id="283" r:id="rId16"/>
    <p:sldId id="284" r:id="rId17"/>
    <p:sldId id="285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92" r:id="rId32"/>
    <p:sldId id="290" r:id="rId33"/>
    <p:sldId id="291" r:id="rId34"/>
    <p:sldId id="293" r:id="rId35"/>
    <p:sldId id="295" r:id="rId36"/>
    <p:sldId id="300" r:id="rId37"/>
    <p:sldId id="301" r:id="rId38"/>
    <p:sldId id="294" r:id="rId39"/>
    <p:sldId id="296" r:id="rId40"/>
    <p:sldId id="297" r:id="rId41"/>
    <p:sldId id="299" r:id="rId42"/>
    <p:sldId id="298" r:id="rId43"/>
    <p:sldId id="280" r:id="rId44"/>
    <p:sldId id="281" r:id="rId45"/>
    <p:sldId id="282" r:id="rId46"/>
  </p:sldIdLst>
  <p:sldSz cx="12192000" cy="6858000"/>
  <p:notesSz cx="6858000" cy="9144000"/>
  <p:embeddedFontLst>
    <p:embeddedFont>
      <p:font typeface="SpoqaHanSans-Light" panose="020B0300000000000000" pitchFamily="50" charset="-127"/>
      <p:regular r:id="rId47"/>
    </p:embeddedFont>
    <p:embeddedFont>
      <p:font typeface="SpoqaHanSans-Bold" panose="020B0800000000000000" pitchFamily="50" charset="-127"/>
      <p:bold r:id="rId48"/>
    </p:embeddedFont>
    <p:embeddedFont>
      <p:font typeface="SpoqaHanSans-Thin" panose="020B0200000000000000" pitchFamily="50" charset="-127"/>
      <p:regular r:id="rId49"/>
    </p:embeddedFont>
    <p:embeddedFont>
      <p:font typeface="SpoqaHanSans-Regular" panose="020B0500000000000000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9BE"/>
    <a:srgbClr val="7BB8B1"/>
    <a:srgbClr val="F3CF71"/>
    <a:srgbClr val="928984"/>
    <a:srgbClr val="5B80B0"/>
    <a:srgbClr val="557197"/>
    <a:srgbClr val="F79078"/>
    <a:srgbClr val="807772"/>
    <a:srgbClr val="817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9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8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1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50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9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2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050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7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69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1C590-DA74-49DB-B062-F1BA1BEC58FE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4905E-67AB-43B5-9A77-37B1B282B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9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e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gif"/><Relationship Id="rId4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8.png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8.png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0.jpg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0.jpg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20.jpg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20.jpg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8.png"/><Relationship Id="rId5" Type="http://schemas.openxmlformats.org/officeDocument/2006/relationships/image" Target="../media/image20.jpg"/><Relationship Id="rId4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microsoft.com/office/2007/relationships/media" Target="../media/media20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21.wav"/><Relationship Id="rId5" Type="http://schemas.microsoft.com/office/2007/relationships/media" Target="../media/media21.wav"/><Relationship Id="rId10" Type="http://schemas.openxmlformats.org/officeDocument/2006/relationships/image" Target="../media/image8.png"/><Relationship Id="rId4" Type="http://schemas.openxmlformats.org/officeDocument/2006/relationships/audio" Target="../media/media20.wav"/><Relationship Id="rId9" Type="http://schemas.openxmlformats.org/officeDocument/2006/relationships/image" Target="../media/image3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28"/>
          <a:stretch/>
        </p:blipFill>
        <p:spPr>
          <a:xfrm flipH="1">
            <a:off x="6093150" y="0"/>
            <a:ext cx="6098849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658" y="246744"/>
            <a:ext cx="463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목이</a:t>
            </a:r>
            <a:endParaRPr lang="en-US" altLang="ko-KR" sz="3200" smtClean="0"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r>
              <a:rPr lang="ko-KR" altLang="en-US" sz="3200" smtClean="0"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아파서</a:t>
            </a:r>
            <a:endParaRPr lang="en-US" altLang="ko-KR" sz="3200" smtClean="0"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r>
              <a:rPr lang="ko-KR" altLang="en-US" sz="3200" smtClean="0"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하루쉽니다</a:t>
            </a:r>
            <a:endParaRPr lang="ko-KR" altLang="en-US" sz="3200"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658" y="1816404"/>
            <a:ext cx="373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딥러닝으로 학습시킨 한국어 </a:t>
            </a:r>
            <a:r>
              <a:rPr lang="en-US" altLang="ko-KR" u="sng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TTS </a:t>
            </a:r>
            <a:r>
              <a:rPr lang="ko-KR" altLang="en-US" u="sng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구현</a:t>
            </a:r>
            <a:endParaRPr lang="ko-KR" altLang="en-US" u="sng">
              <a:solidFill>
                <a:schemeClr val="bg1"/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658" y="5744757"/>
            <a:ext cx="4631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SSAFY 1</a:t>
            </a:r>
            <a:r>
              <a:rPr lang="ko-KR" altLang="en-US" u="sng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기 서울</a:t>
            </a:r>
            <a:r>
              <a:rPr lang="en-US" altLang="ko-KR" u="sng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1</a:t>
            </a:r>
            <a:r>
              <a:rPr lang="ko-KR" altLang="en-US" u="sng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반 </a:t>
            </a:r>
            <a:r>
              <a:rPr lang="en-US" altLang="ko-KR" u="sng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5</a:t>
            </a:r>
            <a:r>
              <a:rPr lang="ko-KR" altLang="en-US" u="sng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조</a:t>
            </a:r>
            <a:endParaRPr lang="en-US" altLang="ko-KR" u="sng" smtClean="0">
              <a:solidFill>
                <a:schemeClr val="bg1"/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r>
              <a:rPr lang="ko-KR" altLang="en-US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임하슬린</a:t>
            </a:r>
            <a:r>
              <a:rPr lang="en-US" altLang="ko-KR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 / </a:t>
            </a:r>
            <a:r>
              <a:rPr lang="ko-KR" altLang="en-US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이승주 </a:t>
            </a:r>
            <a:r>
              <a:rPr lang="en-US" altLang="ko-KR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/</a:t>
            </a:r>
          </a:p>
          <a:p>
            <a:r>
              <a:rPr lang="ko-KR" altLang="en-US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박건욱 </a:t>
            </a:r>
            <a:r>
              <a:rPr lang="en-US" altLang="ko-KR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/ </a:t>
            </a:r>
            <a:r>
              <a:rPr lang="ko-KR" altLang="en-US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김경수 </a:t>
            </a:r>
            <a:r>
              <a:rPr lang="en-US" altLang="ko-KR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/ </a:t>
            </a:r>
            <a:r>
              <a:rPr lang="ko-KR" altLang="en-US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김상구</a:t>
            </a:r>
            <a:endParaRPr lang="ko-KR" altLang="en-US">
              <a:solidFill>
                <a:schemeClr val="bg1"/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9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2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97" y="0"/>
            <a:ext cx="6093203" cy="2276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"/>
          <a:stretch/>
        </p:blipFill>
        <p:spPr>
          <a:xfrm>
            <a:off x="6098796" y="2276475"/>
            <a:ext cx="6093203" cy="401709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660281" y="3928957"/>
            <a:ext cx="2531719" cy="2929043"/>
            <a:chOff x="-7610269" y="2460067"/>
            <a:chExt cx="5486194" cy="6347189"/>
          </a:xfrm>
          <a:solidFill>
            <a:schemeClr val="bg1"/>
          </a:solidFill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002"/>
            <a:stretch/>
          </p:blipFill>
          <p:spPr>
            <a:xfrm>
              <a:off x="-7610269" y="4575328"/>
              <a:ext cx="5486194" cy="2116667"/>
            </a:xfrm>
            <a:prstGeom prst="rect">
              <a:avLst/>
            </a:prstGeom>
            <a:grpFill/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002"/>
            <a:stretch/>
          </p:blipFill>
          <p:spPr>
            <a:xfrm>
              <a:off x="-7610269" y="2460067"/>
              <a:ext cx="5486194" cy="2116667"/>
            </a:xfrm>
            <a:prstGeom prst="rect">
              <a:avLst/>
            </a:prstGeom>
            <a:grpFill/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002"/>
            <a:stretch/>
          </p:blipFill>
          <p:spPr>
            <a:xfrm>
              <a:off x="-7610269" y="6690589"/>
              <a:ext cx="5486194" cy="2116667"/>
            </a:xfrm>
            <a:prstGeom prst="rect">
              <a:avLst/>
            </a:prstGeom>
            <a:grpFill/>
          </p:spPr>
        </p:pic>
      </p:grpSp>
      <p:sp>
        <p:nvSpPr>
          <p:cNvPr id="14" name="TextBox 13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유인나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Dataset</a:t>
            </a:r>
          </a:p>
          <a:p>
            <a:pPr algn="ctr"/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라디오 음성 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대본 데이터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482" y="3553926"/>
            <a:ext cx="464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전처리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작업을 위해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Google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Speech API 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</a:t>
            </a:r>
            <a:endParaRPr lang="en-US" altLang="ko-KR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(Cloud Speech-to-Text / 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총 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6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시간 분량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06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2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유인나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Dataset</a:t>
            </a:r>
          </a:p>
          <a:p>
            <a:pPr algn="ctr"/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라디오 음성 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대본 데이터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0912" y="4200257"/>
            <a:ext cx="49341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▼</a:t>
            </a:r>
            <a:endParaRPr lang="en-US" altLang="ko-KR" sz="2800" dirty="0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8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후처리</a:t>
            </a:r>
            <a:r>
              <a:rPr lang="ko-KR" altLang="en-US" sz="28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28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8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직접 들으며</a:t>
            </a:r>
            <a:r>
              <a:rPr lang="en-US" altLang="ko-KR" sz="28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</a:p>
          <a:p>
            <a:pPr algn="ctr"/>
            <a:r>
              <a:rPr lang="ko-KR" altLang="en-US" sz="28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틀린 부분을 고치고 타이핑 함</a:t>
            </a:r>
            <a:endParaRPr lang="en-US" altLang="ko-KR" sz="28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웃음소리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비언어적 소리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효과음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노래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게스트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특별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DJ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등을 일일이 수제 점검함 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</a:p>
        </p:txBody>
      </p:sp>
      <p:pic>
        <p:nvPicPr>
          <p:cNvPr id="2" name="유인나_후처리로 직접 들으면서 틀린 부분을 고쳤습니다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8838" y="4688568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5482" y="3553926"/>
            <a:ext cx="464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전처리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작업을 위해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Google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Speech API 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</a:t>
            </a:r>
            <a:endParaRPr lang="en-US" altLang="ko-KR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(Cloud Speech-to-Text / 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총 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6</a:t>
            </a:r>
            <a:r>
              <a:rPr lang="ko-KR" altLang="en-US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시간 분량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97" y="0"/>
            <a:ext cx="6093203" cy="22764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"/>
          <a:stretch/>
        </p:blipFill>
        <p:spPr>
          <a:xfrm>
            <a:off x="6098796" y="2276475"/>
            <a:ext cx="6093203" cy="401709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9660281" y="3928957"/>
            <a:ext cx="2531719" cy="2929043"/>
            <a:chOff x="-7610269" y="2460067"/>
            <a:chExt cx="5486194" cy="6347189"/>
          </a:xfrm>
          <a:solidFill>
            <a:schemeClr val="bg1"/>
          </a:solidFill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002"/>
            <a:stretch/>
          </p:blipFill>
          <p:spPr>
            <a:xfrm>
              <a:off x="-7610269" y="4575328"/>
              <a:ext cx="5486194" cy="2116667"/>
            </a:xfrm>
            <a:prstGeom prst="rect">
              <a:avLst/>
            </a:prstGeom>
            <a:grpFill/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002"/>
            <a:stretch/>
          </p:blipFill>
          <p:spPr>
            <a:xfrm>
              <a:off x="-7610269" y="2460067"/>
              <a:ext cx="5486194" cy="2116667"/>
            </a:xfrm>
            <a:prstGeom prst="rect">
              <a:avLst/>
            </a:prstGeom>
            <a:grpFill/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002"/>
            <a:stretch/>
          </p:blipFill>
          <p:spPr>
            <a:xfrm>
              <a:off x="-7610269" y="6690589"/>
              <a:ext cx="5486194" cy="211666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742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3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437" y="3749323"/>
            <a:ext cx="331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총 </a:t>
            </a:r>
            <a:r>
              <a:rPr lang="en-US" altLang="ko-KR" sz="40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5</a:t>
            </a:r>
            <a:r>
              <a:rPr lang="ko-KR" altLang="en-US" sz="40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시간 분량</a:t>
            </a:r>
            <a:endParaRPr lang="en-US" altLang="ko-KR" sz="4000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39 Dataset</a:t>
            </a:r>
          </a:p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대본에 따라 직접 녹음하여 데이터셋 구축</a:t>
            </a:r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99447" y="389334"/>
            <a:ext cx="8105775" cy="60793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90437" y="4623080"/>
            <a:ext cx="331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약 </a:t>
            </a:r>
            <a:r>
              <a:rPr lang="en-US" altLang="ko-KR" sz="40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5</a:t>
            </a:r>
            <a:r>
              <a:rPr lang="ko-KR" altLang="en-US" sz="40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천 문장</a:t>
            </a:r>
            <a:endParaRPr lang="en-US" altLang="ko-KR" sz="4000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0437" y="5496837"/>
            <a:ext cx="331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총 </a:t>
            </a:r>
            <a:r>
              <a:rPr lang="en-US" altLang="ko-KR" sz="40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ko-KR" altLang="en-US" sz="40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회 녹음</a:t>
            </a:r>
            <a:endParaRPr lang="en-US" altLang="ko-KR" sz="4000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9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3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39 Dataset</a:t>
            </a:r>
          </a:p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대본에 따라 직접 녹음하여 데이터셋 구축</a:t>
            </a:r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00375" cy="6288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3" y="625210"/>
            <a:ext cx="3214717" cy="623278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703851" y="6190694"/>
            <a:ext cx="114300" cy="382534"/>
            <a:chOff x="7752384" y="6308189"/>
            <a:chExt cx="114300" cy="382534"/>
          </a:xfrm>
        </p:grpSpPr>
        <p:sp>
          <p:nvSpPr>
            <p:cNvPr id="8" name="타원 7"/>
            <p:cNvSpPr/>
            <p:nvPr/>
          </p:nvSpPr>
          <p:spPr>
            <a:xfrm>
              <a:off x="7752384" y="6308189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752384" y="6442306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7752384" y="6576423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527491" y="242676"/>
            <a:ext cx="114300" cy="382534"/>
            <a:chOff x="7752384" y="6308189"/>
            <a:chExt cx="114300" cy="382534"/>
          </a:xfrm>
        </p:grpSpPr>
        <p:sp>
          <p:nvSpPr>
            <p:cNvPr id="18" name="타원 17"/>
            <p:cNvSpPr/>
            <p:nvPr/>
          </p:nvSpPr>
          <p:spPr>
            <a:xfrm>
              <a:off x="7752384" y="6308189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7752384" y="6442306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7752384" y="6576423"/>
              <a:ext cx="114300" cy="114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19065" y="3429000"/>
            <a:ext cx="405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※ </a:t>
            </a:r>
            <a:r>
              <a:rPr lang="ko-KR" altLang="en-US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특이사항 </a:t>
            </a:r>
            <a:r>
              <a:rPr lang="en-US" altLang="ko-KR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1</a:t>
            </a:r>
          </a:p>
          <a:p>
            <a:pPr algn="ctr"/>
            <a:endParaRPr lang="en-US" altLang="ko-KR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음성합성 </a:t>
            </a:r>
            <a:r>
              <a:rPr lang="ko-KR" altLang="en-US" dirty="0" err="1">
                <a:latin typeface="SpoqaHanSans-Thin" panose="020B0200000000000000" pitchFamily="50" charset="-127"/>
                <a:ea typeface="SpoqaHanSans-Thin" panose="020B0200000000000000" pitchFamily="50" charset="-127"/>
              </a:rPr>
              <a:t>딥러닝에는</a:t>
            </a:r>
            <a:endParaRPr lang="en-US" altLang="ko-KR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정확도 높고</a:t>
            </a:r>
            <a:r>
              <a:rPr lang="en-US" altLang="ko-KR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, </a:t>
            </a:r>
            <a:r>
              <a:rPr lang="ko-KR" altLang="en-US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많은 양의 데이터가 필요함</a:t>
            </a:r>
            <a:endParaRPr lang="en-US" altLang="ko-KR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3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3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39 Dataset</a:t>
            </a:r>
          </a:p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대본에 따라 직접 녹음하여 데이터셋 구축</a:t>
            </a:r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065" y="3429000"/>
            <a:ext cx="405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※ 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특이사항 </a:t>
            </a:r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2</a:t>
            </a:r>
          </a:p>
          <a:p>
            <a:pPr algn="ctr"/>
            <a:endParaRPr lang="en-US" altLang="ko-KR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녹음해주시는 프로님께서도</a:t>
            </a:r>
            <a:endParaRPr lang="en-US" altLang="ko-KR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같이 고생해주셔서 정말 </a:t>
            </a:r>
            <a:r>
              <a:rPr lang="ko-KR" altLang="en-US" dirty="0" err="1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감사드립니다</a:t>
            </a:r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72" y="3123318"/>
            <a:ext cx="4838700" cy="3629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44331"/>
            <a:ext cx="5067300" cy="3800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14" y="3944806"/>
            <a:ext cx="1274161" cy="11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3 / 3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39 Dataset</a:t>
            </a:r>
          </a:p>
          <a:p>
            <a:pPr algn="ctr"/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대본에 따라 직접 녹음하여 </a:t>
            </a:r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데이터셋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구축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72" y="3123318"/>
            <a:ext cx="4838700" cy="3629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44331"/>
            <a:ext cx="5067300" cy="3800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14" y="3944806"/>
            <a:ext cx="1274161" cy="1186665"/>
          </a:xfrm>
          <a:prstGeom prst="rect">
            <a:avLst/>
          </a:prstGeom>
        </p:spPr>
      </p:pic>
      <p:pic>
        <p:nvPicPr>
          <p:cNvPr id="7" name="39 그 결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14226" y="508094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8786" y="3854198"/>
            <a:ext cx="3798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그 결과</a:t>
            </a:r>
            <a:r>
              <a:rPr lang="en-US" altLang="ko-KR" sz="28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08337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3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39 Dataset</a:t>
            </a:r>
          </a:p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대본에 따라 직접 녹음하여 데이터셋 구축</a:t>
            </a:r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72" y="3123318"/>
            <a:ext cx="4838700" cy="3629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44331"/>
            <a:ext cx="5067300" cy="3800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14" y="3944806"/>
            <a:ext cx="1274161" cy="1186665"/>
          </a:xfrm>
          <a:prstGeom prst="rect">
            <a:avLst/>
          </a:prstGeom>
        </p:spPr>
      </p:pic>
      <p:pic>
        <p:nvPicPr>
          <p:cNvPr id="2" name="39 정확도 높은 데이터를 가지고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5550" y="5534867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8786" y="3854198"/>
            <a:ext cx="379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그 결과</a:t>
            </a:r>
            <a:r>
              <a:rPr lang="en-US" altLang="ko-KR" sz="28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</a:p>
          <a:p>
            <a:pPr algn="ctr"/>
            <a:endParaRPr lang="en-US" altLang="ko-KR" sz="800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정확도 높은 데이터를 가지고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5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3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39 Dataset</a:t>
            </a:r>
          </a:p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대본에 따라 직접 녹음하여 데이터셋 구축</a:t>
            </a:r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72" y="3123318"/>
            <a:ext cx="4838700" cy="3629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44331"/>
            <a:ext cx="5067300" cy="3800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14" y="3944806"/>
            <a:ext cx="1274161" cy="1186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48786" y="3854198"/>
            <a:ext cx="37984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그 결과</a:t>
            </a:r>
            <a:r>
              <a:rPr lang="en-US" altLang="ko-KR" sz="28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</a:p>
          <a:p>
            <a:pPr algn="ctr"/>
            <a:endParaRPr lang="en-US" altLang="ko-KR" sz="800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정확도 높은 데이터를 가지고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sz="5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완벽에 가까운 발화자 학습이 가능했음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pic>
        <p:nvPicPr>
          <p:cNvPr id="8" name="39 완벽에 가까운 발화자 학습이 가능했습니다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2349" y="583966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5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681035" y="1166092"/>
            <a:ext cx="2829930" cy="4525815"/>
            <a:chOff x="4681035" y="1146629"/>
            <a:chExt cx="2829930" cy="4525815"/>
          </a:xfrm>
        </p:grpSpPr>
        <p:sp>
          <p:nvSpPr>
            <p:cNvPr id="5" name="TextBox 4"/>
            <p:cNvSpPr txBox="1"/>
            <p:nvPr/>
          </p:nvSpPr>
          <p:spPr>
            <a:xfrm>
              <a:off x="4949727" y="1146629"/>
              <a:ext cx="22925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</a:t>
              </a:r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  <a:r>
                <a:rPr lang="ko-KR" altLang="en-US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개요</a:t>
              </a:r>
              <a:endParaRPr lang="ko-KR" altLang="en-US" sz="4000">
                <a:solidFill>
                  <a:srgbClr val="92898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81035" y="2419272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mtClean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1. </a:t>
              </a:r>
              <a:r>
                <a:rPr lang="ko-KR" altLang="en-US" sz="4000" smtClean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기술 설명</a:t>
              </a:r>
              <a:endParaRPr lang="ko-KR" altLang="en-US" sz="400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1035" y="3691915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solidFill>
                    <a:srgbClr val="807772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2</a:t>
              </a:r>
              <a:r>
                <a:rPr lang="en-US" altLang="ko-KR" sz="4000" smtClean="0">
                  <a:solidFill>
                    <a:srgbClr val="807772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  <a:r>
                <a:rPr lang="ko-KR" altLang="en-US" sz="4000" smtClean="0">
                  <a:solidFill>
                    <a:srgbClr val="807772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시연</a:t>
              </a:r>
              <a:endParaRPr lang="ko-KR" altLang="en-US" sz="4000">
                <a:solidFill>
                  <a:srgbClr val="807772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1035" y="4964558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3. </a:t>
              </a:r>
              <a:r>
                <a:rPr lang="ko-KR" altLang="en-US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사족</a:t>
              </a:r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endParaRPr lang="ko-KR" altLang="en-US" sz="4000">
                <a:solidFill>
                  <a:srgbClr val="92898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#Tacotron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154" y="2044569"/>
            <a:ext cx="5444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2017</a:t>
            </a:r>
            <a:r>
              <a:rPr lang="ko-KR" altLang="en-US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년 구글에서 발표한 논문</a:t>
            </a:r>
            <a:endParaRPr lang="en-US" altLang="ko-KR" sz="200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자연스러운 인간 발화 학습 </a:t>
            </a:r>
            <a:r>
              <a:rPr lang="en-US" altLang="ko-KR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TTS</a:t>
            </a:r>
            <a:r>
              <a:rPr lang="ko-KR" altLang="en-US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 유명</a:t>
            </a:r>
            <a:endParaRPr lang="en-US" altLang="ko-KR" sz="200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8617" y="4337665"/>
            <a:ext cx="4438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※ </a:t>
            </a:r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참고</a:t>
            </a:r>
            <a:endParaRPr lang="en-US" altLang="ko-KR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endParaRPr lang="en-US" altLang="ko-KR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영어나 중국어는</a:t>
            </a:r>
            <a:endParaRPr lang="en-US" altLang="ko-KR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en-US" altLang="ko-KR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20</a:t>
            </a:r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시간 이상의 공개된 데이터가 다량 존재함</a:t>
            </a:r>
            <a:r>
              <a:rPr lang="en-US" altLang="ko-KR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34032" r="11094"/>
          <a:stretch/>
        </p:blipFill>
        <p:spPr>
          <a:xfrm>
            <a:off x="6096000" y="4223553"/>
            <a:ext cx="6094068" cy="181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84" y="663913"/>
            <a:ext cx="5838229" cy="23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681035" y="1166092"/>
            <a:ext cx="2829930" cy="4525815"/>
            <a:chOff x="4681035" y="1146629"/>
            <a:chExt cx="2829930" cy="4525815"/>
          </a:xfrm>
        </p:grpSpPr>
        <p:sp>
          <p:nvSpPr>
            <p:cNvPr id="5" name="TextBox 4"/>
            <p:cNvSpPr txBox="1"/>
            <p:nvPr/>
          </p:nvSpPr>
          <p:spPr>
            <a:xfrm>
              <a:off x="4949727" y="1146629"/>
              <a:ext cx="22925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</a:t>
              </a:r>
              <a:r>
                <a:rPr lang="en-US" altLang="ko-KR" sz="4000" smtClean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  <a:r>
                <a:rPr lang="ko-KR" altLang="en-US" sz="4000" smtClean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개요</a:t>
              </a:r>
              <a:endParaRPr lang="ko-KR" altLang="en-US" sz="400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81035" y="2419272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mtClean="0">
                  <a:solidFill>
                    <a:srgbClr val="81787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1. </a:t>
              </a:r>
              <a:r>
                <a:rPr lang="ko-KR" altLang="en-US" sz="4000" smtClean="0">
                  <a:solidFill>
                    <a:srgbClr val="81787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기술 설명</a:t>
              </a:r>
              <a:endParaRPr lang="ko-KR" altLang="en-US" sz="4000">
                <a:solidFill>
                  <a:srgbClr val="81787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1035" y="3691915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solidFill>
                    <a:srgbClr val="807772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2</a:t>
              </a:r>
              <a:r>
                <a:rPr lang="en-US" altLang="ko-KR" sz="4000" smtClean="0">
                  <a:solidFill>
                    <a:srgbClr val="807772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  <a:r>
                <a:rPr lang="ko-KR" altLang="en-US" sz="4000" smtClean="0">
                  <a:solidFill>
                    <a:srgbClr val="807772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시연</a:t>
              </a:r>
              <a:endParaRPr lang="ko-KR" altLang="en-US" sz="4000">
                <a:solidFill>
                  <a:srgbClr val="807772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1035" y="4964558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3. </a:t>
              </a:r>
              <a:r>
                <a:rPr lang="ko-KR" altLang="en-US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사족</a:t>
              </a:r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endParaRPr lang="ko-KR" altLang="en-US" sz="4000">
                <a:solidFill>
                  <a:srgbClr val="92898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2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#Tacotron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154" y="2044569"/>
            <a:ext cx="5444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우리 프로젝트도 타코트론 기반</a:t>
            </a:r>
            <a:r>
              <a:rPr lang="en-US" altLang="ko-KR" sz="2000" smtClean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,</a:t>
            </a:r>
            <a:endParaRPr lang="en-US" altLang="ko-KR" sz="2000"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algn="ctr"/>
            <a:r>
              <a:rPr lang="en-US" altLang="ko-KR" sz="2000" smtClean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Carpedm 20 </a:t>
            </a:r>
            <a:r>
              <a:rPr lang="ko-KR" altLang="en-US" sz="2000" smtClean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님의 </a:t>
            </a:r>
            <a:r>
              <a:rPr lang="en-US" altLang="ko-KR" sz="2000" smtClean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API </a:t>
            </a:r>
            <a:r>
              <a:rPr lang="ko-KR" altLang="en-US" sz="2000" smtClean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기반으로 개발</a:t>
            </a:r>
            <a:endParaRPr lang="en-US" altLang="ko-KR" sz="2000" smtClean="0"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314" y="3072181"/>
            <a:ext cx="5047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[ CTO </a:t>
            </a:r>
            <a:r>
              <a:rPr lang="ko-KR" altLang="en-US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김경수 君 </a:t>
            </a:r>
            <a:r>
              <a:rPr lang="en-US" altLang="ko-KR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algn="ctr"/>
            <a:endParaRPr lang="en-US" altLang="ko-KR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en-US" altLang="ko-KR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Tensor Flow 1.8 </a:t>
            </a:r>
            <a:r>
              <a:rPr lang="ko-KR" altLang="en-US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버전에 맞게 리포매팅</a:t>
            </a:r>
            <a:endParaRPr lang="en-US" altLang="ko-KR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시행착오를 거치며 알맞은 </a:t>
            </a:r>
            <a:r>
              <a:rPr lang="en-US" altLang="ko-KR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Parameter </a:t>
            </a:r>
            <a:r>
              <a:rPr lang="ko-KR" altLang="en-US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값을 찾아냄</a:t>
            </a:r>
            <a:endParaRPr lang="en-US" altLang="ko-KR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54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2385" y="4535086"/>
            <a:ext cx="4932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Train 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속도 향상 </a:t>
            </a:r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/ 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모델 추가</a:t>
            </a:r>
            <a:endParaRPr lang="en-US" altLang="ko-KR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/ 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새로 나온 논문들을 파악하고</a:t>
            </a:r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, 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개선된 부분을 적용</a:t>
            </a:r>
            <a:endParaRPr lang="en-US" altLang="ko-KR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/</a:t>
            </a:r>
            <a:r>
              <a:rPr lang="ko-KR" altLang="en-US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복잡한 </a:t>
            </a:r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Option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들을 줄임</a:t>
            </a:r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. 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간소화</a:t>
            </a:r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. 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등등</a:t>
            </a:r>
            <a:endParaRPr lang="en-US" altLang="ko-KR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endParaRPr lang="en-US" altLang="ko-KR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dirty="0" err="1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자세한건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README.md </a:t>
            </a:r>
            <a:r>
              <a:rPr lang="ko-KR" altLang="en-US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에 </a:t>
            </a:r>
            <a:r>
              <a:rPr lang="en-US" altLang="ko-KR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8356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데이터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1487161"/>
            <a:ext cx="54446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음성합성기술을 학습하기 위해서는</a:t>
            </a:r>
            <a:endParaRPr lang="en-US" altLang="ko-KR" sz="200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sz="100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36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텍스트와 음성의 </a:t>
            </a:r>
            <a:r>
              <a:rPr lang="en-US" altLang="ko-KR" sz="36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Pair </a:t>
            </a:r>
            <a:r>
              <a:rPr lang="ko-KR" altLang="en-US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 필요함</a:t>
            </a:r>
            <a:r>
              <a:rPr lang="en-US" altLang="ko-KR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 algn="ctr"/>
            <a:endParaRPr lang="en-US" altLang="ko-KR" sz="10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그런데</a:t>
            </a:r>
            <a:r>
              <a:rPr lang="en-US" altLang="ko-KR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한국어 데이터는 엄청 희박함 </a:t>
            </a:r>
            <a:r>
              <a:rPr lang="en-US" altLang="ko-KR" sz="2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617" y="3941627"/>
            <a:ext cx="4438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※ </a:t>
            </a:r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데이터 프로세싱 </a:t>
            </a:r>
            <a:r>
              <a:rPr lang="en-US" altLang="ko-KR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3</a:t>
            </a:r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단계</a:t>
            </a:r>
            <a:endParaRPr lang="en-US" altLang="ko-KR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endParaRPr lang="en-US" altLang="ko-KR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marL="342900" indent="-342900" algn="ctr">
              <a:buAutoNum type="arabicParenR"/>
            </a:pPr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텍스트와 음성을 추출</a:t>
            </a:r>
            <a:endParaRPr lang="en-US" altLang="ko-KR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marL="342900" indent="-342900" algn="ctr">
              <a:buAutoNum type="arabicParenR"/>
            </a:pPr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문장별로 자르기</a:t>
            </a:r>
            <a:endParaRPr lang="en-US" altLang="ko-KR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en-US" altLang="ko-KR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</a:t>
            </a:r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사람이 문장마다 쉬는 순간을 맞추기 어려움</a:t>
            </a:r>
            <a:endParaRPr lang="en-US" altLang="ko-KR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en-US" altLang="ko-KR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3) </a:t>
            </a:r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텍스트 ↔ 음성 의 페어 맞추기</a:t>
            </a:r>
            <a:endParaRPr lang="en-US" altLang="ko-KR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endParaRPr lang="en-US" altLang="ko-KR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☞ 완벽한 해결 방법은 노가다</a:t>
            </a:r>
            <a:r>
              <a:rPr lang="en-US" altLang="ko-KR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…</a:t>
            </a:r>
            <a:endParaRPr lang="en-US" altLang="ko-KR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8737"/>
            <a:ext cx="6093357" cy="4391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0" y="160325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텍스트</a:t>
            </a:r>
            <a:endParaRPr lang="ko-KR" altLang="en-US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40229" y="141859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음성</a:t>
            </a:r>
            <a:endParaRPr lang="ko-KR" altLang="en-US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7800" y="2075082"/>
            <a:ext cx="912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짝</a:t>
            </a:r>
            <a:r>
              <a:rPr lang="en-US" altLang="ko-KR" sz="4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!</a:t>
            </a:r>
            <a:endParaRPr lang="ko-KR" altLang="en-US" sz="440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0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0"/>
            <a:ext cx="12192000" cy="67317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18" y="175698"/>
            <a:ext cx="1186256" cy="1561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029" y="663911"/>
            <a:ext cx="359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en-US" altLang="ko-KR" sz="3200" u="sng" dirty="0" err="1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Tacotron</a:t>
            </a:r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의 </a:t>
            </a:r>
            <a:r>
              <a:rPr lang="en-US" altLang="ko-KR" sz="3200" u="sng" dirty="0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Model</a:t>
            </a:r>
            <a:endParaRPr lang="ko-KR" altLang="en-US" sz="3200" u="sng" dirty="0">
              <a:solidFill>
                <a:schemeClr val="bg1"/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8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11968" y="0"/>
            <a:ext cx="11168063" cy="6857525"/>
            <a:chOff x="-102394" y="0"/>
            <a:chExt cx="11168063" cy="68575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78"/>
            <a:stretch/>
          </p:blipFill>
          <p:spPr>
            <a:xfrm>
              <a:off x="-102394" y="0"/>
              <a:ext cx="11168063" cy="68575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0620375" y="2505074"/>
              <a:ext cx="445294" cy="641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382029" y="663911"/>
            <a:ext cx="359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#Tacotron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의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Model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4272" y="663911"/>
            <a:ext cx="5875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크게 </a:t>
            </a:r>
            <a:r>
              <a:rPr lang="en-US" altLang="ko-KR" sz="4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ko-KR" altLang="en-US" sz="4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가지 모듈로 구성</a:t>
            </a:r>
            <a:endParaRPr lang="ko-KR" altLang="en-US" sz="440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1446" y="1809511"/>
            <a:ext cx="3363803" cy="4791313"/>
          </a:xfrm>
          <a:prstGeom prst="rect">
            <a:avLst/>
          </a:prstGeom>
          <a:noFill/>
          <a:ln w="57150">
            <a:solidFill>
              <a:srgbClr val="F79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 Encoder</a:t>
            </a:r>
            <a:endParaRPr lang="ko-KR" altLang="en-US" sz="320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75546" y="2942987"/>
            <a:ext cx="5033963" cy="3800714"/>
          </a:xfrm>
          <a:prstGeom prst="rect">
            <a:avLst/>
          </a:prstGeom>
          <a:noFill/>
          <a:ln w="57150">
            <a:solidFill>
              <a:srgbClr val="F79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</a:t>
            </a:r>
            <a:r>
              <a:rPr lang="en-US" altLang="ko-KR" sz="320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en-US" altLang="ko-KR" sz="3200" b="1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Decoder</a:t>
            </a:r>
            <a:endParaRPr lang="ko-KR" altLang="en-US" sz="3200" b="1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18214" y="3151147"/>
            <a:ext cx="2544366" cy="2039977"/>
          </a:xfrm>
          <a:prstGeom prst="rect">
            <a:avLst/>
          </a:prstGeom>
          <a:noFill/>
          <a:ln w="57150">
            <a:solidFill>
              <a:srgbClr val="F79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3. </a:t>
            </a:r>
            <a:r>
              <a:rPr lang="en-US" altLang="ko-KR" sz="3200" b="1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Attention</a:t>
            </a:r>
            <a:endParaRPr lang="ko-KR" altLang="en-US" sz="3200" b="1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46303" y="105686"/>
            <a:ext cx="4745622" cy="2703952"/>
          </a:xfrm>
          <a:prstGeom prst="rect">
            <a:avLst/>
          </a:prstGeom>
          <a:noFill/>
          <a:ln w="57150">
            <a:solidFill>
              <a:srgbClr val="F79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4. Vocoder</a:t>
            </a:r>
            <a:endParaRPr lang="ko-KR" altLang="en-US" sz="3200" b="1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6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1492" y="678624"/>
            <a:ext cx="46939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#1. Encoder</a:t>
            </a:r>
            <a:r>
              <a:rPr lang="ko-KR" altLang="en-US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의</a:t>
            </a:r>
            <a:endParaRPr lang="en-US" altLang="ko-KR" sz="2000" u="sng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en-US" altLang="ko-KR" sz="3200" u="sng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Character Embedding</a:t>
            </a:r>
          </a:p>
          <a:p>
            <a:pPr algn="ctr"/>
            <a:r>
              <a:rPr lang="en-US" altLang="ko-KR" sz="3200" u="sng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&amp; Text Embedding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276" y="2401486"/>
            <a:ext cx="49321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딥러닝은 모델은 숫자를 계산하는 모델</a:t>
            </a:r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그래서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글자들을 숫자로 바꾸어 주어야 합니다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학습된 글자들은 특정한 숫자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벡터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 표현되고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학습을 거듭할수록 계속 바뀌게 됩니다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한국어에 대해서는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초성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중성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종성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특수문자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총 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80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자에 대해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Character Embedding</a:t>
            </a:r>
            <a:r>
              <a:rPr lang="ko-KR" altLang="en-US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배우게 됩니다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u="sng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조립하여 새로운 단어의 음성을 </a:t>
            </a:r>
            <a:endParaRPr lang="en-US" altLang="ko-KR" u="sng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u="sng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만들어 낼 수 있다는 장점이 있습니다</a:t>
            </a:r>
            <a:endParaRPr lang="en-US" altLang="ko-KR" u="sng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38950" y="678624"/>
            <a:ext cx="914400" cy="914400"/>
          </a:xfrm>
          <a:prstGeom prst="rect">
            <a:avLst/>
          </a:prstGeom>
          <a:solidFill>
            <a:srgbClr val="F79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ㄱ</a:t>
            </a:r>
            <a:endParaRPr lang="ko-KR" altLang="en-US" sz="40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8950" y="1593024"/>
            <a:ext cx="914400" cy="914400"/>
          </a:xfrm>
          <a:prstGeom prst="rect">
            <a:avLst/>
          </a:prstGeom>
          <a:solidFill>
            <a:srgbClr val="F3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ㅣ</a:t>
            </a:r>
            <a:endParaRPr lang="ko-KR" altLang="en-US" sz="40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38950" y="2507424"/>
            <a:ext cx="914400" cy="914400"/>
          </a:xfrm>
          <a:prstGeom prst="rect">
            <a:avLst/>
          </a:prstGeom>
          <a:solidFill>
            <a:srgbClr val="7BB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ㅁ</a:t>
            </a:r>
            <a:endParaRPr lang="ko-KR" altLang="en-US" sz="40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53350" y="678624"/>
            <a:ext cx="3619500" cy="914400"/>
          </a:xfrm>
          <a:prstGeom prst="rect">
            <a:avLst/>
          </a:prstGeom>
          <a:solidFill>
            <a:srgbClr val="F7907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0.1 , 0.3 , 0.5 , … 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753350" y="1593024"/>
            <a:ext cx="3619500" cy="914400"/>
          </a:xfrm>
          <a:prstGeom prst="rect">
            <a:avLst/>
          </a:prstGeom>
          <a:solidFill>
            <a:srgbClr val="F3CF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0.2 , 0.4 , 0.8 , … 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53350" y="2507424"/>
            <a:ext cx="3619500" cy="914400"/>
          </a:xfrm>
          <a:prstGeom prst="rect">
            <a:avLst/>
          </a:prstGeom>
          <a:solidFill>
            <a:srgbClr val="7BB8B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0.3 , 0.9 , 0.7 , … 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43700" y="4336224"/>
            <a:ext cx="493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Text Embedding</a:t>
            </a:r>
          </a:p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‘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해당 텍스트를 가장 잘 나타내는 숫자 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’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838950" y="4982556"/>
            <a:ext cx="4533900" cy="513370"/>
          </a:xfrm>
          <a:prstGeom prst="rect">
            <a:avLst/>
          </a:prstGeom>
          <a:solidFill>
            <a:srgbClr val="5B8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두희의 신분증</a:t>
            </a:r>
            <a:endParaRPr lang="ko-KR" altLang="en-US" sz="24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38950" y="5495926"/>
            <a:ext cx="4533900" cy="513370"/>
          </a:xfrm>
          <a:prstGeom prst="rect">
            <a:avLst/>
          </a:prstGeom>
          <a:solidFill>
            <a:srgbClr val="5B80B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0.1, 0.3, 0.5, … / 0.7, 0.9, … / … …</a:t>
            </a:r>
            <a:endParaRPr lang="ko-KR" altLang="en-US" sz="14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35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1492" y="678624"/>
            <a:ext cx="46939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#2. Decoder</a:t>
            </a:r>
            <a:r>
              <a:rPr lang="ko-KR" altLang="en-US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의</a:t>
            </a:r>
            <a:endParaRPr lang="en-US" altLang="ko-KR" sz="2000" u="sng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sz="3200" u="sng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스펙트로그램</a:t>
            </a:r>
            <a:endParaRPr lang="en-US" altLang="ko-KR" sz="3200" u="sng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en-US" altLang="ko-KR" sz="3200" u="sng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(Spectrogram)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383" y="2541186"/>
            <a:ext cx="49321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음성을 숫자로 표현하는 여러가지 방법 중의 하나</a:t>
            </a:r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핵심은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스펙트로그램으로 음성을 만들수 있다는 점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즉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디코더는 음성을 만들 수 있는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스펙트로그램을 만든다는 것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디코더를 다 거치고 나면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N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개의 스펙트로그램 리스트를 얻게되는데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 리스트는 음성이 되기 직전의 숫자들임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5872"/>
            <a:ext cx="6082907" cy="31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9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1492" y="678624"/>
            <a:ext cx="46939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#4. Vocoder</a:t>
            </a:r>
            <a:r>
              <a:rPr lang="ko-KR" altLang="en-US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의</a:t>
            </a:r>
            <a:endParaRPr lang="en-US" altLang="ko-KR" sz="2000" u="sng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sz="3200" u="sng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그리핀 림 알고리즘</a:t>
            </a:r>
            <a:endParaRPr lang="en-US" altLang="ko-KR" sz="3200" u="sng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en-US" altLang="ko-KR" sz="3200" u="sng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(Griffin Lim)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383" y="2541186"/>
            <a:ext cx="4932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스펙트로그램을 음성으로 만들어주는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수많은 알고리즘 중에 한가지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★★★★★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49319" y="4203808"/>
            <a:ext cx="41783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1. 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이전 단계에서 출력된 음성 신호의 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STFT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를 계산한 뒤 </a:t>
            </a:r>
            <a:endParaRPr lang="en-US" altLang="ko-KR" sz="1400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r>
              <a:rPr lang="en-US" altLang="ko-KR" sz="1400" dirty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  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진폭 을 입력으로 주어진 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MSTFTM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으로 대체한다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. </a:t>
            </a:r>
          </a:p>
          <a:p>
            <a:endParaRPr lang="en-US" altLang="ko-KR" sz="1400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2. 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새로운 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STFT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의 진폭과 입력 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MSTFT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의 </a:t>
            </a:r>
            <a:endParaRPr lang="en-US" altLang="ko-KR" sz="1400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   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진폭의 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squared error 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가 최소가 되도록 </a:t>
            </a:r>
            <a:endParaRPr lang="en-US" altLang="ko-KR" sz="1400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   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원래 신호를 복원한다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. </a:t>
            </a:r>
          </a:p>
          <a:p>
            <a:endParaRPr lang="en-US" altLang="ko-KR" sz="1400" dirty="0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3. 1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과 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2</a:t>
            </a:r>
            <a:r>
              <a:rPr lang="ko-KR" altLang="en-US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를 반복한다</a:t>
            </a:r>
            <a:r>
              <a:rPr lang="en-US" altLang="ko-KR" sz="1400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.</a:t>
            </a:r>
            <a:endParaRPr lang="ko-KR" altLang="en-US" sz="1400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644519" y="3910441"/>
            <a:ext cx="4613281" cy="2387600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691492" y="3910441"/>
            <a:ext cx="4613281" cy="2387600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14" y="717500"/>
            <a:ext cx="4706051" cy="24492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01" y="3916361"/>
            <a:ext cx="31908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71" y="1762049"/>
            <a:ext cx="6096000" cy="33166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1492" y="678624"/>
            <a:ext cx="46939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#3. Attention</a:t>
            </a:r>
            <a:r>
              <a:rPr lang="ko-KR" altLang="en-US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의</a:t>
            </a:r>
            <a:endParaRPr lang="en-US" altLang="ko-KR" sz="2000" u="sng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en-US" altLang="ko-KR" sz="3200" u="sng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Attention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383" y="2183857"/>
            <a:ext cx="49321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가장 중요함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★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×15</a:t>
            </a:r>
          </a:p>
          <a:p>
            <a:pPr algn="ctr"/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어텐션은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‘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텍스트 </a:t>
            </a:r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임베딩과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디코더를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잘 합쳐주는 모듈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’</a:t>
            </a:r>
          </a:p>
          <a:p>
            <a:pPr algn="ctr"/>
            <a:endParaRPr lang="en-US" altLang="ko-KR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‘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어디에 집중할 것인가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’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 정보를 가지고 있음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그러니까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지금 내가 말하고자 하는 데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텍스트에서 어디에 집중을 </a:t>
            </a:r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해야하는가를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딥러닝이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스스로 계산하고 학습함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Ex) </a:t>
            </a:r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ㅅ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ㅏ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ㅇ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ㄱ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ㅜ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Character Embedding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하나하나에 집중해가면서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한 단어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결국 한 문장을 완성시킴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65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1492" y="678624"/>
            <a:ext cx="46939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#3. Attention</a:t>
            </a:r>
            <a:r>
              <a:rPr lang="ko-KR" altLang="en-US" sz="20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의</a:t>
            </a:r>
            <a:endParaRPr lang="en-US" altLang="ko-KR" sz="2000" u="sng" smtClean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en-US" altLang="ko-KR" sz="3200" u="sng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Attention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383" y="1850029"/>
            <a:ext cx="493217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Attention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 중요한 이유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?</a:t>
            </a:r>
          </a:p>
          <a:p>
            <a:pPr algn="ctr"/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32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일반화</a:t>
            </a:r>
            <a:r>
              <a:rPr lang="en-US" altLang="ko-KR" sz="32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! Generalization.</a:t>
            </a:r>
          </a:p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‘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학습하지 않았던 문장도 얼마나 잘 말할 수 있는가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?’</a:t>
            </a: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나타내는 척도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이것이 음성 학습 모델의 핵심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Decoder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는 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Attention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‘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여기 집중해서 말해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!’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라고 하는대로 말하는 것임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※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학습이 잘 된 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Attention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그래프는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직선의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아름다운 모양을 나타냄</a:t>
            </a:r>
            <a:endParaRPr lang="en-US" altLang="ko-KR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b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이것을 가지고 </a:t>
            </a:r>
            <a:r>
              <a:rPr lang="en-US" altLang="ko-KR" b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 </a:t>
            </a:r>
            <a:r>
              <a:rPr lang="ko-KR" altLang="en-US" b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발화자의 억양과 강세 </a:t>
            </a:r>
            <a:r>
              <a:rPr lang="en-US" altLang="ko-KR" b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 </a:t>
            </a:r>
            <a:r>
              <a:rPr lang="ko-KR" altLang="en-US" b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</a:t>
            </a:r>
            <a:endParaRPr lang="en-US" altLang="ko-KR" b="1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b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잘 드러나는 목소리를 만들어 낼 수 있다</a:t>
            </a:r>
            <a:r>
              <a:rPr lang="en-US" altLang="ko-KR" b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70" y="1770675"/>
            <a:ext cx="6096001" cy="33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4" y="933991"/>
            <a:ext cx="11430000" cy="241935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4" y="3655265"/>
            <a:ext cx="360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94" y="3655265"/>
            <a:ext cx="3600000" cy="2520000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494" y="3655265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70717" y="561601"/>
            <a:ext cx="115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동기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4276" y="1839960"/>
            <a:ext cx="5246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DEVIEW 2017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에서</a:t>
            </a:r>
            <a:r>
              <a:rPr lang="en-US" altLang="ko-KR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Carpedm20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님의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자연스러운 한국어 딥러닝 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TTS ]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관한 발표를 보고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영감을 받았습니다 </a:t>
            </a:r>
            <a:endParaRPr lang="ko-KR" altLang="en-US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481459" y="738420"/>
            <a:ext cx="5362197" cy="5627004"/>
            <a:chOff x="6481459" y="677638"/>
            <a:chExt cx="5362197" cy="562700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459" y="677638"/>
              <a:ext cx="4549397" cy="255632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859" y="2243367"/>
              <a:ext cx="4549397" cy="255632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259" y="3748314"/>
              <a:ext cx="4549397" cy="25563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584275" y="348593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차 산업 시대에서 비중이 커질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대화형 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UI</a:t>
            </a:r>
            <a:r>
              <a:rPr lang="ko-KR" altLang="en-US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 대해 학습하고 싶었습니다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275" y="4860477"/>
            <a:ext cx="448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인터넷 방송의 도네이션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안내방송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오디오북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어린이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다문화</a:t>
            </a:r>
            <a:r>
              <a:rPr lang="en-US" altLang="ko-KR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가정 등에  가치있게 쓰일 기술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9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681035" y="1166092"/>
            <a:ext cx="2829930" cy="4525815"/>
            <a:chOff x="4681035" y="1146629"/>
            <a:chExt cx="2829930" cy="4525815"/>
          </a:xfrm>
        </p:grpSpPr>
        <p:sp>
          <p:nvSpPr>
            <p:cNvPr id="5" name="TextBox 4"/>
            <p:cNvSpPr txBox="1"/>
            <p:nvPr/>
          </p:nvSpPr>
          <p:spPr>
            <a:xfrm>
              <a:off x="4949727" y="1146629"/>
              <a:ext cx="22925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</a:t>
              </a:r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  <a:r>
                <a:rPr lang="ko-KR" altLang="en-US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개요</a:t>
              </a:r>
              <a:endParaRPr lang="ko-KR" altLang="en-US" sz="4000">
                <a:solidFill>
                  <a:srgbClr val="92898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81035" y="2419272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1. </a:t>
              </a:r>
              <a:r>
                <a:rPr lang="ko-KR" altLang="en-US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기술 설명</a:t>
              </a:r>
              <a:endParaRPr lang="ko-KR" altLang="en-US" sz="4000">
                <a:solidFill>
                  <a:srgbClr val="92898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1035" y="3691915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2</a:t>
              </a:r>
              <a:r>
                <a:rPr lang="en-US" altLang="ko-KR" sz="4000" smtClean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  <a:r>
                <a:rPr lang="ko-KR" altLang="en-US" sz="4000" smtClean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시연</a:t>
              </a:r>
              <a:endParaRPr lang="ko-KR" altLang="en-US" sz="400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1035" y="4964558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3. </a:t>
              </a:r>
              <a:r>
                <a:rPr lang="ko-KR" altLang="en-US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사족</a:t>
              </a:r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endParaRPr lang="ko-KR" altLang="en-US" sz="4000">
                <a:solidFill>
                  <a:srgbClr val="92898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0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r="50416"/>
          <a:stretch/>
        </p:blipFill>
        <p:spPr>
          <a:xfrm>
            <a:off x="9001124" y="0"/>
            <a:ext cx="319087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52893"/>
          <a:stretch/>
        </p:blipFill>
        <p:spPr>
          <a:xfrm flipH="1">
            <a:off x="6108695" y="-1"/>
            <a:ext cx="336042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안녕하세요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, SSAFY 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여러분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r="50416"/>
          <a:stretch/>
        </p:blipFill>
        <p:spPr>
          <a:xfrm>
            <a:off x="9001124" y="0"/>
            <a:ext cx="319087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52893"/>
          <a:stretch/>
        </p:blipFill>
        <p:spPr>
          <a:xfrm flipH="1">
            <a:off x="6108695" y="-1"/>
            <a:ext cx="3360421" cy="6858001"/>
          </a:xfrm>
          <a:prstGeom prst="rect">
            <a:avLst/>
          </a:prstGeom>
        </p:spPr>
      </p:pic>
      <p:pic>
        <p:nvPicPr>
          <p:cNvPr id="2" name="2019-11-06_11-10-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5538" y="314642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안녕하세요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SSAFY 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여러분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여러분들을 음성으로 </a:t>
            </a:r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만나뵙게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되어 </a:t>
            </a:r>
            <a:endParaRPr lang="en-US" altLang="ko-KR" sz="2400" dirty="0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반갑습니다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r="50416"/>
          <a:stretch/>
        </p:blipFill>
        <p:spPr>
          <a:xfrm>
            <a:off x="9001124" y="0"/>
            <a:ext cx="319087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52893"/>
          <a:stretch/>
        </p:blipFill>
        <p:spPr>
          <a:xfrm flipH="1">
            <a:off x="6108695" y="-1"/>
            <a:ext cx="3360421" cy="6858001"/>
          </a:xfrm>
          <a:prstGeom prst="rect">
            <a:avLst/>
          </a:prstGeom>
        </p:spPr>
      </p:pic>
      <p:pic>
        <p:nvPicPr>
          <p:cNvPr id="6" name="2019-11-06_11-12-5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5863" y="45259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4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안녕하세요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SSAFY 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여러분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여러분들을 음성으로 </a:t>
            </a:r>
            <a:r>
              <a:rPr lang="ko-KR" altLang="en-US" sz="2400" dirty="0" err="1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만나뵙게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되어 </a:t>
            </a:r>
            <a:endParaRPr lang="en-US" altLang="ko-KR" sz="2400" dirty="0" smtClean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반갑습니다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r="50416"/>
          <a:stretch/>
        </p:blipFill>
        <p:spPr>
          <a:xfrm>
            <a:off x="9001124" y="0"/>
            <a:ext cx="319087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52893"/>
          <a:stretch/>
        </p:blipFill>
        <p:spPr>
          <a:xfrm flipH="1">
            <a:off x="6108695" y="-1"/>
            <a:ext cx="3360421" cy="6858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679" y="4278318"/>
            <a:ext cx="544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그리고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정마담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한테 주려는 거</a:t>
            </a:r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2" name="2019-11-06_11-11-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8638" y="55260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4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안녕하세요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SSAFY 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여러분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여러분들을 음성으로 </a:t>
            </a:r>
            <a:r>
              <a:rPr lang="ko-KR" altLang="en-US" sz="2400" dirty="0" err="1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만나뵙게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되어 </a:t>
            </a:r>
            <a:endParaRPr lang="en-US" altLang="ko-KR" sz="2400" dirty="0" smtClean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반갑습니다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r="50416"/>
          <a:stretch/>
        </p:blipFill>
        <p:spPr>
          <a:xfrm>
            <a:off x="9001124" y="0"/>
            <a:ext cx="319087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52893"/>
          <a:stretch/>
        </p:blipFill>
        <p:spPr>
          <a:xfrm flipH="1">
            <a:off x="6108695" y="-1"/>
            <a:ext cx="3360421" cy="6858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679" y="4278318"/>
            <a:ext cx="5444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그리고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ko-KR" altLang="en-US" sz="2400" dirty="0" err="1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정마담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한테 주려는 거</a:t>
            </a:r>
            <a:endParaRPr lang="en-US" altLang="ko-KR" sz="2400" dirty="0" smtClean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이거 이거 장짜리 </a:t>
            </a:r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아니여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?</a:t>
            </a:r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6" name="2019-11-06_11-11-4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3513" y="570865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6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pic>
        <p:nvPicPr>
          <p:cNvPr id="2050" name="Picture 2" descr="유인나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83" y="0"/>
            <a:ext cx="4589417" cy="68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019-11-06_12-12-4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025" y="6170613"/>
            <a:ext cx="487363" cy="4873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679" y="2044569"/>
            <a:ext cx="544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거 </a:t>
            </a:r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중구형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맛집을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너무 </a:t>
            </a:r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못찾는거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아니오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572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pic>
        <p:nvPicPr>
          <p:cNvPr id="2050" name="Picture 2" descr="유인나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83" y="0"/>
            <a:ext cx="4589417" cy="68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5679" y="2044569"/>
            <a:ext cx="5444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거 </a:t>
            </a:r>
            <a:r>
              <a:rPr lang="ko-KR" altLang="en-US" sz="2400" dirty="0" err="1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중구형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맛집을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너무 </a:t>
            </a:r>
            <a:r>
              <a:rPr lang="ko-KR" altLang="en-US" sz="2400" dirty="0" err="1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못찾는거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아니오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!</a:t>
            </a:r>
          </a:p>
          <a:p>
            <a:pPr algn="ctr"/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순순히 금을 넘기면</a:t>
            </a:r>
            <a:endParaRPr lang="en-US" altLang="ko-KR" sz="2400" dirty="0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유혈사태는 일어나지 않을 것입니다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  <a:endParaRPr lang="en-US" altLang="ko-KR" sz="2400" dirty="0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3" name="2019-11-06_12-17-0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0138" y="594201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당연히 우리나라 기름값도 내려갔지요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2019-11-06_09-18-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1700" y="3584575"/>
            <a:ext cx="487363" cy="4873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26" y="2044569"/>
            <a:ext cx="4838700" cy="36290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68" y="2866057"/>
            <a:ext cx="1274161" cy="11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당연히 우리나라 기름값도 내려갔지요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가엾고 딱한 자로다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2019-11-06_09-18-5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5350" y="3941763"/>
            <a:ext cx="487363" cy="4873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26" y="2044569"/>
            <a:ext cx="4838700" cy="36290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68" y="2866057"/>
            <a:ext cx="1274161" cy="11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0717" y="561601"/>
            <a:ext cx="115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목표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2281" y="1625387"/>
            <a:ext cx="395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Carpedm20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님의 오픈 </a:t>
            </a:r>
            <a:r>
              <a:rPr lang="en-US" altLang="ko-KR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</a:t>
            </a:r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활용하되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자체적인 아이디어를 개발에 적용하자</a:t>
            </a:r>
            <a:endParaRPr lang="en-US" altLang="ko-KR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8107" y="2648417"/>
            <a:ext cx="429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30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분 정도의 사람 육성 데이터를 가지고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모든 발음을 추출할 수 있는 한국어 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TTS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구현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9307" y="3671447"/>
            <a:ext cx="287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듣는데 거북함이 없을 정도로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자연스러운 사람의 음성 합성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4838524"/>
            <a:ext cx="5444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최종적으로</a:t>
            </a:r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</a:p>
          <a:p>
            <a:pPr algn="ctr"/>
            <a:r>
              <a:rPr lang="ko-KR" altLang="en-US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우리팀의 결과물 발표도 사람의 육성 없이 </a:t>
            </a:r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TTS </a:t>
            </a:r>
            <a:r>
              <a:rPr lang="ko-KR" altLang="en-US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로 진행해보고 싶다</a:t>
            </a:r>
            <a:endParaRPr lang="en-US" altLang="ko-KR" sz="2400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1" r="21671"/>
          <a:stretch/>
        </p:blipFill>
        <p:spPr>
          <a:xfrm>
            <a:off x="6096000" y="-11697"/>
            <a:ext cx="6096000" cy="691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8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당연히 우리나라 기름값도 내려갔지요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가엾고 딱한 자로다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그렇게 생각하던 시기가</a:t>
            </a:r>
            <a:endParaRPr lang="en-US" altLang="ko-KR" sz="2400" dirty="0" smtClean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저에게도 있었습니다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2019-11-06_09-19-4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679" y="4937830"/>
            <a:ext cx="487363" cy="4873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26" y="2044569"/>
            <a:ext cx="4838700" cy="36290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68" y="2866057"/>
            <a:ext cx="1274161" cy="11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당연히 우리나라 기름값도 내려갔지요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가엾고 딱한 자로다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그렇게 생각하던 시기가</a:t>
            </a:r>
            <a:endParaRPr lang="en-US" altLang="ko-KR" sz="2400" dirty="0" smtClean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저에게도 있었습니다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누가 이런 끔찍한 </a:t>
            </a:r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혼종을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만들어 냈단 말인가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!</a:t>
            </a:r>
          </a:p>
          <a:p>
            <a:pPr algn="ctr"/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2019-11-06_09-20-4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650" y="5848350"/>
            <a:ext cx="487363" cy="4873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26" y="2044569"/>
            <a:ext cx="4838700" cy="36290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68" y="2866057"/>
            <a:ext cx="1274161" cy="11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시연 음성</a:t>
            </a:r>
            <a:endParaRPr lang="ko-KR" altLang="en-US" sz="3200" u="sng" dirty="0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당연히 우리나라 기름값도 내려갔지요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가엾고 딱한 자로다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그렇게 생각하던 시기가</a:t>
            </a:r>
            <a:endParaRPr lang="en-US" altLang="ko-KR" sz="2400" dirty="0" smtClean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저에게도 있었습니다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2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누가 이런 끔찍한 </a:t>
            </a:r>
            <a:r>
              <a:rPr lang="ko-KR" altLang="en-US" sz="2400" dirty="0" err="1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혼종을</a:t>
            </a:r>
            <a:r>
              <a:rPr lang="ko-KR" altLang="en-US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만들어 냈단 말인가</a:t>
            </a:r>
            <a:r>
              <a:rPr lang="en-US" altLang="ko-KR" sz="2400" dirty="0" smtClean="0">
                <a:solidFill>
                  <a:schemeClr val="bg2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!</a:t>
            </a:r>
          </a:p>
          <a:p>
            <a:pPr algn="ctr"/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무슨 마약을 하시길래 이런 생각을 했어요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?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26" y="2044569"/>
            <a:ext cx="4838700" cy="3629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68" y="2866057"/>
            <a:ext cx="1274161" cy="1186665"/>
          </a:xfrm>
          <a:prstGeom prst="rect">
            <a:avLst/>
          </a:prstGeom>
        </p:spPr>
      </p:pic>
      <p:pic>
        <p:nvPicPr>
          <p:cNvPr id="5" name="2019-11-06_09-22-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250" y="60404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681035" y="1166092"/>
            <a:ext cx="2829930" cy="4525815"/>
            <a:chOff x="4681035" y="1146629"/>
            <a:chExt cx="2829930" cy="4525815"/>
          </a:xfrm>
        </p:grpSpPr>
        <p:sp>
          <p:nvSpPr>
            <p:cNvPr id="5" name="TextBox 4"/>
            <p:cNvSpPr txBox="1"/>
            <p:nvPr/>
          </p:nvSpPr>
          <p:spPr>
            <a:xfrm>
              <a:off x="4949727" y="1146629"/>
              <a:ext cx="22925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</a:t>
              </a:r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  <a:r>
                <a:rPr lang="ko-KR" altLang="en-US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개요</a:t>
              </a:r>
              <a:endParaRPr lang="ko-KR" altLang="en-US" sz="4000">
                <a:solidFill>
                  <a:srgbClr val="92898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81035" y="2419272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1. </a:t>
              </a:r>
              <a:r>
                <a:rPr lang="ko-KR" altLang="en-US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기술 설명</a:t>
              </a:r>
              <a:endParaRPr lang="ko-KR" altLang="en-US" sz="4000">
                <a:solidFill>
                  <a:srgbClr val="92898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1035" y="3691915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2</a:t>
              </a:r>
              <a:r>
                <a:rPr lang="en-US" altLang="ko-KR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  <a:r>
                <a:rPr lang="ko-KR" altLang="en-US" sz="4000" smtClean="0">
                  <a:solidFill>
                    <a:srgbClr val="928984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시연</a:t>
              </a:r>
              <a:endParaRPr lang="ko-KR" altLang="en-US" sz="4000">
                <a:solidFill>
                  <a:srgbClr val="92898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1035" y="4964558"/>
              <a:ext cx="2829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mtClean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3. </a:t>
              </a:r>
              <a:r>
                <a:rPr lang="ko-KR" altLang="en-US" sz="4000" smtClean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사족</a:t>
              </a:r>
              <a:r>
                <a:rPr lang="en-US" altLang="ko-KR" sz="4000" smtClean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endParaRPr lang="ko-KR" altLang="en-US" sz="400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2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2" y="663913"/>
            <a:ext cx="2389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걱정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031" y="2639655"/>
            <a:ext cx="54446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성실하게 녹음하여 만든 데이터로</a:t>
            </a:r>
            <a:endParaRPr lang="en-US" altLang="ko-KR" sz="20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sz="20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이상한 말을 시킨다거나</a:t>
            </a:r>
            <a:r>
              <a:rPr lang="en-US" altLang="ko-KR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ko-KR" altLang="en-US" sz="2000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보이스피싱을</a:t>
            </a:r>
            <a:r>
              <a:rPr lang="ko-KR" altLang="en-US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한다거나</a:t>
            </a:r>
            <a:r>
              <a:rPr lang="en-US" altLang="ko-KR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</a:p>
          <a:p>
            <a:pPr algn="ctr"/>
            <a:r>
              <a:rPr lang="en-US" altLang="ko-KR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‘</a:t>
            </a:r>
            <a:r>
              <a:rPr lang="ko-KR" altLang="en-US" sz="2000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소고기사줄게</a:t>
            </a:r>
            <a:r>
              <a:rPr lang="en-US" altLang="ko-KR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’</a:t>
            </a:r>
            <a:r>
              <a:rPr lang="ko-KR" altLang="en-US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와 같은 억지계약을 </a:t>
            </a:r>
            <a:endParaRPr lang="en-US" altLang="ko-KR" sz="20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이끌어 낼 우려가 있음</a:t>
            </a:r>
            <a:endParaRPr lang="en-US" altLang="ko-KR" sz="20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5" r="25714" b="5514"/>
          <a:stretch/>
        </p:blipFill>
        <p:spPr>
          <a:xfrm>
            <a:off x="6096000" y="0"/>
            <a:ext cx="6096000" cy="34253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r="198" b="12698"/>
          <a:stretch/>
        </p:blipFill>
        <p:spPr>
          <a:xfrm>
            <a:off x="6096000" y="3429000"/>
            <a:ext cx="6125030" cy="3429000"/>
          </a:xfrm>
          <a:prstGeom prst="rect">
            <a:avLst/>
          </a:prstGeom>
        </p:spPr>
      </p:pic>
      <p:pic>
        <p:nvPicPr>
          <p:cNvPr id="3" name="39_야오늘내가소고기산다따라와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35442" y="4991100"/>
            <a:ext cx="304800" cy="304800"/>
          </a:xfrm>
          <a:prstGeom prst="rect">
            <a:avLst/>
          </a:prstGeom>
        </p:spPr>
      </p:pic>
      <p:pic>
        <p:nvPicPr>
          <p:cNvPr id="5" name="39_오늘이발표가끝나면팀원들에게소고기를살겁니다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02177" y="4991100"/>
            <a:ext cx="304800" cy="304800"/>
          </a:xfrm>
          <a:prstGeom prst="rect">
            <a:avLst/>
          </a:prstGeom>
        </p:spPr>
      </p:pic>
      <p:pic>
        <p:nvPicPr>
          <p:cNvPr id="6" name="39_아뇨뚱인데요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68912" y="4991100"/>
            <a:ext cx="304800" cy="30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031" y="5508298"/>
            <a:ext cx="544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(*</a:t>
            </a:r>
            <a:r>
              <a:rPr lang="ko-KR" altLang="en-US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실제로 한 말</a:t>
            </a:r>
            <a:r>
              <a:rPr lang="en-US" altLang="ko-KR" sz="20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13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5005" y="2074709"/>
            <a:ext cx="4761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mtClean="0"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The Grand Final</a:t>
            </a:r>
            <a:endParaRPr lang="ko-KR" altLang="en-US" sz="4000"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6320" y="3175422"/>
            <a:ext cx="529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모두들 수고하셨습니다</a:t>
            </a:r>
            <a:endParaRPr lang="ko-KR" altLang="en-US" sz="4000">
              <a:solidFill>
                <a:schemeClr val="bg1"/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6320" y="4276135"/>
            <a:ext cx="536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감사합니다</a:t>
            </a:r>
            <a:r>
              <a:rPr lang="en-US" altLang="ko-KR" sz="4000" smtClean="0">
                <a:solidFill>
                  <a:schemeClr val="bg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!!!</a:t>
            </a:r>
            <a:endParaRPr lang="ko-KR" altLang="en-US" sz="4000">
              <a:solidFill>
                <a:schemeClr val="bg1"/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1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1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9305" y="3976247"/>
            <a:ext cx="287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전문 성우가 녹음한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12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시간짜리 완벽한 데이터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KSS Dataset</a:t>
            </a:r>
          </a:p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(Korean Single Speaker Speech)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r="50416"/>
          <a:stretch/>
        </p:blipFill>
        <p:spPr>
          <a:xfrm>
            <a:off x="9001124" y="0"/>
            <a:ext cx="319087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52893"/>
          <a:stretch/>
        </p:blipFill>
        <p:spPr>
          <a:xfrm flipH="1">
            <a:off x="6108695" y="-1"/>
            <a:ext cx="336042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1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KSS Dataset</a:t>
            </a:r>
          </a:p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(Korean Single Speaker Speech)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r="50416"/>
          <a:stretch/>
        </p:blipFill>
        <p:spPr>
          <a:xfrm>
            <a:off x="9001124" y="0"/>
            <a:ext cx="319087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52893"/>
          <a:stretch/>
        </p:blipFill>
        <p:spPr>
          <a:xfrm flipH="1">
            <a:off x="6108695" y="-1"/>
            <a:ext cx="3360421" cy="6858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4261" y="5019778"/>
            <a:ext cx="306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음성 학습 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테스트 차원에서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2" name="kss 음성합성 api 테스트 차원에서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81731" y="5074298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9305" y="3976247"/>
            <a:ext cx="287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전문 성우가 녹음한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12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시간짜리 완벽한 데이터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49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1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KSS Dataset</a:t>
            </a:r>
          </a:p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(Korean Single Speaker Speech)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r="50416"/>
          <a:stretch/>
        </p:blipFill>
        <p:spPr>
          <a:xfrm>
            <a:off x="9001124" y="0"/>
            <a:ext cx="319087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52893"/>
          <a:stretch/>
        </p:blipFill>
        <p:spPr>
          <a:xfrm flipH="1">
            <a:off x="6108695" y="-1"/>
            <a:ext cx="3360421" cy="6858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4261" y="5019778"/>
            <a:ext cx="30674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음성 학습 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테스트 차원에서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sz="5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이미 공개된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정제된 데이터로 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6" name="kss 이미 공개된, 정제된 데이터로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1861" y="5329043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9305" y="3976247"/>
            <a:ext cx="287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전문 성우가 녹음한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12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시간짜리 완벽한 데이터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2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1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KSS Dataset</a:t>
            </a:r>
          </a:p>
          <a:p>
            <a:pPr algn="ctr"/>
            <a:r>
              <a:rPr lang="en-US" altLang="ko-KR" sz="240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(Korean Single Speaker Speech)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r="50416"/>
          <a:stretch/>
        </p:blipFill>
        <p:spPr>
          <a:xfrm>
            <a:off x="9001124" y="0"/>
            <a:ext cx="319087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52893"/>
          <a:stretch/>
        </p:blipFill>
        <p:spPr>
          <a:xfrm flipH="1">
            <a:off x="6108695" y="-1"/>
            <a:ext cx="3360421" cy="6858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4261" y="5019778"/>
            <a:ext cx="3067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음성 학습 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테스트 차원에서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sz="5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이미 공개된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정제된 데이터로 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en-US" altLang="ko-KR" sz="5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음성합성 </a:t>
            </a:r>
            <a:r>
              <a:rPr lang="ko-KR" altLang="en-US" dirty="0" err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딥러닝을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진행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7" name="kss 음성합성 딥러닝을 진행했습니다.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7053" y="5633843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9305" y="3976247"/>
            <a:ext cx="287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전문 성우가 녹음한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12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시간짜리 완벽한 데이터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69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43" y="663913"/>
            <a:ext cx="222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#</a:t>
            </a:r>
            <a:r>
              <a:rPr lang="ko-KR" altLang="en-US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시도</a:t>
            </a:r>
            <a:r>
              <a:rPr lang="en-US" altLang="ko-KR" sz="3200" u="sng"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en-US" altLang="ko-KR" sz="3200" u="sng" smtClean="0">
                <a:latin typeface="SpoqaHanSans-Thin" panose="020B0200000000000000" pitchFamily="50" charset="-127"/>
                <a:ea typeface="SpoqaHanSans-Thin" panose="020B0200000000000000" pitchFamily="50" charset="-127"/>
              </a:rPr>
              <a:t>: 2 / 3</a:t>
            </a:r>
            <a:endParaRPr lang="ko-KR" altLang="en-US" sz="3200" u="sng"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482" y="3553926"/>
            <a:ext cx="464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손쉬운 작업을 위해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Google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Speech API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</a:t>
            </a:r>
            <a:endParaRPr lang="en-US" altLang="ko-KR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(Cloud Speech-to-Text /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총 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6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시간 분량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5679" y="2044569"/>
            <a:ext cx="544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유인나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Dataset</a:t>
            </a:r>
          </a:p>
          <a:p>
            <a:pPr algn="ctr"/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라디오 음성 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대본 데이터</a:t>
            </a:r>
            <a:r>
              <a:rPr lang="en-US" altLang="ko-KR" sz="2400" dirty="0" smtClean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600187" y="4878617"/>
            <a:ext cx="72963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그러나</a:t>
            </a:r>
            <a:r>
              <a:rPr lang="en-US" altLang="ko-KR" sz="32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</a:p>
          <a:p>
            <a:pPr algn="ctr"/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한국어 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STT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부족으로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정확한 한글이 나오지는 않음</a:t>
            </a:r>
            <a:r>
              <a:rPr lang="en-US" altLang="ko-KR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51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1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1335</Words>
  <Application>Microsoft Office PowerPoint</Application>
  <PresentationFormat>와이드스크린</PresentationFormat>
  <Paragraphs>333</Paragraphs>
  <Slides>45</Slides>
  <Notes>0</Notes>
  <HiddenSlides>0</HiddenSlides>
  <MMClips>21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SpoqaHanSans-Light</vt:lpstr>
      <vt:lpstr>SpoqaHanSans-Bold</vt:lpstr>
      <vt:lpstr>SpoqaHanSans-Thin</vt:lpstr>
      <vt:lpstr>SpoqaHanSans-Regular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안녕하세요</dc:title>
  <dc:creator>Windows 사용자</dc:creator>
  <cp:lastModifiedBy>multicampus</cp:lastModifiedBy>
  <cp:revision>101</cp:revision>
  <dcterms:created xsi:type="dcterms:W3CDTF">2019-11-05T01:13:11Z</dcterms:created>
  <dcterms:modified xsi:type="dcterms:W3CDTF">2019-11-06T03:25:38Z</dcterms:modified>
</cp:coreProperties>
</file>